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19">
          <p15:clr>
            <a:srgbClr val="747775"/>
          </p15:clr>
        </p15:guide>
        <p15:guide id="2" pos="2879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19" orient="horz"/>
        <p:guide pos="287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0" Type="http://schemas.openxmlformats.org/officeDocument/2006/relationships/slide" Target="slides/slide4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7" name="Google Shape;13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8" name="Google Shape;14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/>
          <p:nvPr>
            <p:ph idx="1" type="body"/>
          </p:nvPr>
        </p:nvSpPr>
        <p:spPr>
          <a:xfrm>
            <a:off x="685800" y="4343400"/>
            <a:ext cx="5487035" cy="411543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r>
              <a:t/>
            </a:r>
            <a:endParaRPr sz="1100"/>
          </a:p>
        </p:txBody>
      </p:sp>
      <p:sp>
        <p:nvSpPr>
          <p:cNvPr id="165" name="Google Shape;165;p5:notes"/>
          <p:cNvSpPr/>
          <p:nvPr>
            <p:ph idx="2" type="sldImg"/>
          </p:nvPr>
        </p:nvSpPr>
        <p:spPr>
          <a:xfrm>
            <a:off x="381000" y="685800"/>
            <a:ext cx="6096635" cy="342963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2" name="Google Shape;18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6" name="Google Shape;66;p15"/>
          <p:cNvSpPr txBox="1"/>
          <p:nvPr/>
        </p:nvSpPr>
        <p:spPr>
          <a:xfrm>
            <a:off x="7524235" y="4941455"/>
            <a:ext cx="16269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ⓒSaebyeol Yu. Saebyeol’s PowerPoint</a:t>
            </a:r>
            <a:endParaRPr b="0" i="0" sz="7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6" name="Google Shape;76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5" name="Google Shape;95;p2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7" name="Google Shape;97;p2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" name="Google Shape;106;p21"/>
          <p:cNvSpPr txBox="1"/>
          <p:nvPr/>
        </p:nvSpPr>
        <p:spPr>
          <a:xfrm>
            <a:off x="7524235" y="4941455"/>
            <a:ext cx="16269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ⓒSaebyeol Yu. Saebyeol’s PowerPoint</a:t>
            </a:r>
            <a:endParaRPr b="0" i="0" sz="700" u="none" cap="none" strike="noStrike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10" name="Google Shape;110;p22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1" name="Google Shape;111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p23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8" name="Google Shape;118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0" name="Google Shape;130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/>
          <p:nvPr>
            <p:ph idx="2" type="pic"/>
          </p:nvPr>
        </p:nvSpPr>
        <p:spPr>
          <a:xfrm>
            <a:off x="2906835" y="128588"/>
            <a:ext cx="6073800" cy="489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/>
        </p:nvSpPr>
        <p:spPr>
          <a:xfrm>
            <a:off x="367014" y="1714414"/>
            <a:ext cx="1413000" cy="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en-US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7"/>
          <p:cNvSpPr txBox="1"/>
          <p:nvPr/>
        </p:nvSpPr>
        <p:spPr>
          <a:xfrm>
            <a:off x="400069" y="2662050"/>
            <a:ext cx="31464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프로젝트 주제 소개</a:t>
            </a:r>
            <a:endParaRPr b="0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7"/>
          <p:cNvSpPr txBox="1"/>
          <p:nvPr/>
        </p:nvSpPr>
        <p:spPr>
          <a:xfrm>
            <a:off x="7409255" y="4879181"/>
            <a:ext cx="16821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-US" sz="6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Copyrightⓒ. Saebyeol Yu. All Rights Reserved.</a:t>
            </a:r>
            <a:endParaRPr b="0" i="0" sz="6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2" name="Google Shape;142;p27"/>
          <p:cNvCxnSpPr/>
          <p:nvPr/>
        </p:nvCxnSpPr>
        <p:spPr>
          <a:xfrm>
            <a:off x="367014" y="2544366"/>
            <a:ext cx="52311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3" name="Google Shape;143;p27"/>
          <p:cNvSpPr txBox="1"/>
          <p:nvPr/>
        </p:nvSpPr>
        <p:spPr>
          <a:xfrm>
            <a:off x="3881365" y="2317554"/>
            <a:ext cx="16605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7"/>
          <p:cNvSpPr/>
          <p:nvPr/>
        </p:nvSpPr>
        <p:spPr>
          <a:xfrm>
            <a:off x="5016050" y="689945"/>
            <a:ext cx="2500800" cy="3445800"/>
          </a:xfrm>
          <a:prstGeom prst="triangle">
            <a:avLst>
              <a:gd fmla="val 50000" name="adj"/>
            </a:avLst>
          </a:prstGeom>
          <a:solidFill>
            <a:schemeClr val="accent1">
              <a:alpha val="49019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7"/>
          <p:cNvSpPr/>
          <p:nvPr/>
        </p:nvSpPr>
        <p:spPr>
          <a:xfrm>
            <a:off x="6414626" y="689945"/>
            <a:ext cx="2500800" cy="3445800"/>
          </a:xfrm>
          <a:prstGeom prst="triangle">
            <a:avLst>
              <a:gd fmla="val 50000" name="adj"/>
            </a:avLst>
          </a:prstGeom>
          <a:solidFill>
            <a:schemeClr val="accent4">
              <a:alpha val="2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0" name="Google Shape;150;p28"/>
          <p:cNvCxnSpPr/>
          <p:nvPr/>
        </p:nvCxnSpPr>
        <p:spPr>
          <a:xfrm>
            <a:off x="638175" y="865505"/>
            <a:ext cx="8506460" cy="0"/>
          </a:xfrm>
          <a:prstGeom prst="straightConnector1">
            <a:avLst/>
          </a:prstGeom>
          <a:noFill/>
          <a:ln cap="flat" cmpd="sng" w="38100">
            <a:solidFill>
              <a:srgbClr val="D1B79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51" name="Google Shape;151;p28"/>
          <p:cNvCxnSpPr/>
          <p:nvPr/>
        </p:nvCxnSpPr>
        <p:spPr>
          <a:xfrm>
            <a:off x="638175" y="1610360"/>
            <a:ext cx="8515350" cy="9525"/>
          </a:xfrm>
          <a:prstGeom prst="straightConnector1">
            <a:avLst/>
          </a:prstGeom>
          <a:noFill/>
          <a:ln cap="flat" cmpd="sng" w="9525">
            <a:solidFill>
              <a:srgbClr val="D1B790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52" name="Google Shape;152;p28"/>
          <p:cNvGrpSpPr/>
          <p:nvPr/>
        </p:nvGrpSpPr>
        <p:grpSpPr>
          <a:xfrm>
            <a:off x="-635" y="-635"/>
            <a:ext cx="103505" cy="5144135"/>
            <a:chOff x="-635" y="-635"/>
            <a:chExt cx="103505" cy="5144135"/>
          </a:xfrm>
        </p:grpSpPr>
        <p:sp>
          <p:nvSpPr>
            <p:cNvPr id="153" name="Google Shape;153;p28"/>
            <p:cNvSpPr/>
            <p:nvPr/>
          </p:nvSpPr>
          <p:spPr>
            <a:xfrm>
              <a:off x="-635" y="-635"/>
              <a:ext cx="103505" cy="918210"/>
            </a:xfrm>
            <a:prstGeom prst="rect">
              <a:avLst/>
            </a:prstGeom>
            <a:solidFill>
              <a:srgbClr val="F2EDD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-635" y="1056640"/>
              <a:ext cx="103505" cy="91821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-635" y="2112645"/>
              <a:ext cx="103505" cy="91821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-635" y="3169285"/>
              <a:ext cx="103505" cy="91821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-635" y="4225290"/>
              <a:ext cx="103505" cy="91821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8" name="Google Shape;158;p28"/>
          <p:cNvSpPr txBox="1"/>
          <p:nvPr/>
        </p:nvSpPr>
        <p:spPr>
          <a:xfrm>
            <a:off x="636905" y="2025014"/>
            <a:ext cx="6233700" cy="2027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●   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파랑: </a:t>
            </a:r>
            <a:r>
              <a:rPr lang="en-US" sz="1200">
                <a:solidFill>
                  <a:schemeClr val="dk1"/>
                </a:solidFill>
              </a:rPr>
              <a:t>상대 모니터의 비추는 화면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●   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빨강:  </a:t>
            </a:r>
            <a:r>
              <a:rPr lang="en-US" sz="1200">
                <a:solidFill>
                  <a:schemeClr val="dk1"/>
                </a:solidFill>
              </a:rPr>
              <a:t>내 모니터의 비추는 화면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●   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파랑선: </a:t>
            </a:r>
            <a:r>
              <a:rPr lang="en-US" sz="1200">
                <a:solidFill>
                  <a:schemeClr val="dk1"/>
                </a:solidFill>
              </a:rPr>
              <a:t>상대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 마우스로 움직이는 조준 선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●   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빨강선: </a:t>
            </a:r>
            <a:r>
              <a:rPr lang="en-US" sz="1200">
                <a:solidFill>
                  <a:schemeClr val="dk1"/>
                </a:solidFill>
              </a:rPr>
              <a:t>내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가 마우스로 움직이는 조준 선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8"/>
          <p:cNvSpPr txBox="1"/>
          <p:nvPr/>
        </p:nvSpPr>
        <p:spPr>
          <a:xfrm>
            <a:off x="636905" y="1310005"/>
            <a:ext cx="3771265" cy="30035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1:1 시점변환 second-person shooter 게임</a:t>
            </a:r>
            <a:endParaRPr b="0" i="0" sz="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8"/>
          <p:cNvSpPr txBox="1"/>
          <p:nvPr/>
        </p:nvSpPr>
        <p:spPr>
          <a:xfrm>
            <a:off x="638175" y="415290"/>
            <a:ext cx="5506085" cy="83883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b="0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프로젝트 주제 소개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5882640" y="1725930"/>
            <a:ext cx="2077084" cy="428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/temp/fImage444522120.png" id="162" name="Google Shape;16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65295" y="2029460"/>
            <a:ext cx="4877435" cy="2400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7" name="Google Shape;167;p29"/>
          <p:cNvCxnSpPr/>
          <p:nvPr/>
        </p:nvCxnSpPr>
        <p:spPr>
          <a:xfrm>
            <a:off x="638175" y="865505"/>
            <a:ext cx="8507095" cy="635"/>
          </a:xfrm>
          <a:prstGeom prst="straightConnector1">
            <a:avLst/>
          </a:prstGeom>
          <a:noFill/>
          <a:ln cap="flat" cmpd="sng" w="38100">
            <a:solidFill>
              <a:srgbClr val="D1B79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68" name="Google Shape;168;p29"/>
          <p:cNvCxnSpPr/>
          <p:nvPr/>
        </p:nvCxnSpPr>
        <p:spPr>
          <a:xfrm>
            <a:off x="638175" y="1610360"/>
            <a:ext cx="8515985" cy="10160"/>
          </a:xfrm>
          <a:prstGeom prst="straightConnector1">
            <a:avLst/>
          </a:prstGeom>
          <a:noFill/>
          <a:ln cap="flat" cmpd="sng" w="9525">
            <a:solidFill>
              <a:srgbClr val="D1B790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69" name="Google Shape;169;p29"/>
          <p:cNvGrpSpPr/>
          <p:nvPr/>
        </p:nvGrpSpPr>
        <p:grpSpPr>
          <a:xfrm>
            <a:off x="-635" y="-635"/>
            <a:ext cx="104140" cy="5144770"/>
            <a:chOff x="-635" y="-635"/>
            <a:chExt cx="104140" cy="5144770"/>
          </a:xfrm>
        </p:grpSpPr>
        <p:sp>
          <p:nvSpPr>
            <p:cNvPr id="170" name="Google Shape;170;p29"/>
            <p:cNvSpPr/>
            <p:nvPr/>
          </p:nvSpPr>
          <p:spPr>
            <a:xfrm>
              <a:off x="-635" y="-635"/>
              <a:ext cx="104140" cy="918845"/>
            </a:xfrm>
            <a:prstGeom prst="rect">
              <a:avLst/>
            </a:prstGeom>
            <a:solidFill>
              <a:srgbClr val="F2EDD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29"/>
            <p:cNvSpPr/>
            <p:nvPr/>
          </p:nvSpPr>
          <p:spPr>
            <a:xfrm>
              <a:off x="-635" y="1056640"/>
              <a:ext cx="104140" cy="91884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29"/>
            <p:cNvSpPr/>
            <p:nvPr/>
          </p:nvSpPr>
          <p:spPr>
            <a:xfrm>
              <a:off x="-635" y="2112645"/>
              <a:ext cx="104140" cy="91884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29"/>
            <p:cNvSpPr/>
            <p:nvPr/>
          </p:nvSpPr>
          <p:spPr>
            <a:xfrm>
              <a:off x="-635" y="3169285"/>
              <a:ext cx="104140" cy="91884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29"/>
            <p:cNvSpPr/>
            <p:nvPr/>
          </p:nvSpPr>
          <p:spPr>
            <a:xfrm>
              <a:off x="-635" y="4225290"/>
              <a:ext cx="104140" cy="918845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5" name="Google Shape;175;p29"/>
          <p:cNvSpPr txBox="1"/>
          <p:nvPr/>
        </p:nvSpPr>
        <p:spPr>
          <a:xfrm>
            <a:off x="636905" y="2025014"/>
            <a:ext cx="6233700" cy="1805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5F5F5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●   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200">
                <a:solidFill>
                  <a:schemeClr val="dk1"/>
                </a:solidFill>
              </a:rPr>
              <a:t>내 모니터(상대 캐릭터의 시점):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       내가 마우스를 움직였을 때 조종되는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       내 캐릭터의 조준선(초록)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accent6"/>
                </a:solidFill>
              </a:rPr>
              <a:t> ●   </a:t>
            </a:r>
            <a:r>
              <a:rPr lang="en-US" sz="1200">
                <a:solidFill>
                  <a:schemeClr val="dk1"/>
                </a:solidFill>
              </a:rPr>
              <a:t> 이동하는 키를 누르면 화면에 비추는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       ‘내’ 캐릭터가 움직임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9"/>
          <p:cNvSpPr txBox="1"/>
          <p:nvPr/>
        </p:nvSpPr>
        <p:spPr>
          <a:xfrm>
            <a:off x="636905" y="1310005"/>
            <a:ext cx="3771900" cy="30099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1:1 시점변환 second-person shooter 게임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9"/>
          <p:cNvSpPr txBox="1"/>
          <p:nvPr/>
        </p:nvSpPr>
        <p:spPr>
          <a:xfrm>
            <a:off x="638175" y="415290"/>
            <a:ext cx="5506720" cy="83947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b="0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프로젝트 주제 소개</a:t>
            </a:r>
            <a:endParaRPr b="0" i="0" sz="2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9"/>
          <p:cNvSpPr txBox="1"/>
          <p:nvPr/>
        </p:nvSpPr>
        <p:spPr>
          <a:xfrm>
            <a:off x="5882640" y="1725930"/>
            <a:ext cx="2077084" cy="428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t/>
            </a:r>
            <a:endParaRPr b="0" i="0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9" name="Google Shape;1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6175" y="1882224"/>
            <a:ext cx="5307825" cy="289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4" name="Google Shape;184;p30"/>
          <p:cNvCxnSpPr/>
          <p:nvPr/>
        </p:nvCxnSpPr>
        <p:spPr>
          <a:xfrm>
            <a:off x="637954" y="865790"/>
            <a:ext cx="8506200" cy="0"/>
          </a:xfrm>
          <a:prstGeom prst="straightConnector1">
            <a:avLst/>
          </a:prstGeom>
          <a:noFill/>
          <a:ln cap="flat" cmpd="sng" w="38100">
            <a:solidFill>
              <a:srgbClr val="D1B79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5" name="Google Shape;185;p30"/>
          <p:cNvCxnSpPr/>
          <p:nvPr/>
        </p:nvCxnSpPr>
        <p:spPr>
          <a:xfrm>
            <a:off x="637950" y="1610269"/>
            <a:ext cx="8515500" cy="9600"/>
          </a:xfrm>
          <a:prstGeom prst="straightConnector1">
            <a:avLst/>
          </a:prstGeom>
          <a:noFill/>
          <a:ln cap="flat" cmpd="sng" w="9525">
            <a:solidFill>
              <a:srgbClr val="D1B790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86" name="Google Shape;186;p30"/>
          <p:cNvGrpSpPr/>
          <p:nvPr/>
        </p:nvGrpSpPr>
        <p:grpSpPr>
          <a:xfrm>
            <a:off x="-1" y="-1"/>
            <a:ext cx="103706" cy="5143537"/>
            <a:chOff x="0" y="0"/>
            <a:chExt cx="167700" cy="6466604"/>
          </a:xfrm>
        </p:grpSpPr>
        <p:sp>
          <p:nvSpPr>
            <p:cNvPr id="187" name="Google Shape;187;p30"/>
            <p:cNvSpPr/>
            <p:nvPr/>
          </p:nvSpPr>
          <p:spPr>
            <a:xfrm>
              <a:off x="0" y="0"/>
              <a:ext cx="167700" cy="1154400"/>
            </a:xfrm>
            <a:prstGeom prst="rect">
              <a:avLst/>
            </a:prstGeom>
            <a:solidFill>
              <a:srgbClr val="F2EDD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0"/>
            <p:cNvSpPr/>
            <p:nvPr/>
          </p:nvSpPr>
          <p:spPr>
            <a:xfrm>
              <a:off x="0" y="1328051"/>
              <a:ext cx="167700" cy="11544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30"/>
            <p:cNvSpPr/>
            <p:nvPr/>
          </p:nvSpPr>
          <p:spPr>
            <a:xfrm>
              <a:off x="0" y="2656102"/>
              <a:ext cx="167700" cy="11544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0"/>
            <p:cNvSpPr/>
            <p:nvPr/>
          </p:nvSpPr>
          <p:spPr>
            <a:xfrm>
              <a:off x="0" y="3984153"/>
              <a:ext cx="167700" cy="11544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0"/>
            <p:cNvSpPr/>
            <p:nvPr/>
          </p:nvSpPr>
          <p:spPr>
            <a:xfrm>
              <a:off x="0" y="5312204"/>
              <a:ext cx="167700" cy="11544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2" name="Google Shape;192;p30"/>
          <p:cNvSpPr txBox="1"/>
          <p:nvPr/>
        </p:nvSpPr>
        <p:spPr>
          <a:xfrm>
            <a:off x="637199" y="1761543"/>
            <a:ext cx="4833900" cy="1362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n-US" sz="12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맵에 있는 특정 오브젝트(아이템)를 먹으면 시점 변환을 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   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할 수 있음.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그림과 같이 탑 뷰 형식으로 바뀌거나 </a:t>
            </a:r>
            <a:r>
              <a:rPr lang="en-US" sz="1200">
                <a:solidFill>
                  <a:schemeClr val="dk1"/>
                </a:solidFill>
              </a:rPr>
              <a:t>3인칭으로 바뀌는등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   여러 시점변환 가능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0"/>
          <p:cNvSpPr txBox="1"/>
          <p:nvPr/>
        </p:nvSpPr>
        <p:spPr>
          <a:xfrm>
            <a:off x="637200" y="1310114"/>
            <a:ext cx="3721966" cy="30005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1:1 시점변환 second-person shooter 게임</a:t>
            </a:r>
            <a:endParaRPr b="0" i="0" sz="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0"/>
          <p:cNvSpPr txBox="1"/>
          <p:nvPr/>
        </p:nvSpPr>
        <p:spPr>
          <a:xfrm>
            <a:off x="637946" y="415556"/>
            <a:ext cx="55059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b="0" i="0" lang="en-US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프로젝트 주제 소개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0100" y="1834877"/>
            <a:ext cx="4283900" cy="29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skyblue200518">
      <a:dk1>
        <a:srgbClr val="000000"/>
      </a:dk1>
      <a:lt1>
        <a:srgbClr val="FFFFFF"/>
      </a:lt1>
      <a:dk2>
        <a:srgbClr val="7F7F7F"/>
      </a:dk2>
      <a:lt2>
        <a:srgbClr val="E7E6E6"/>
      </a:lt2>
      <a:accent1>
        <a:srgbClr val="87C6DD"/>
      </a:accent1>
      <a:accent2>
        <a:srgbClr val="87CBC1"/>
      </a:accent2>
      <a:accent3>
        <a:srgbClr val="E1D5B3"/>
      </a:accent3>
      <a:accent4>
        <a:srgbClr val="C7A777"/>
      </a:accent4>
      <a:accent5>
        <a:srgbClr val="92A8B6"/>
      </a:accent5>
      <a:accent6>
        <a:srgbClr val="3890A3"/>
      </a:accent6>
      <a:hlink>
        <a:srgbClr val="40474D"/>
      </a:hlink>
      <a:folHlink>
        <a:srgbClr val="40474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